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intha Westerink" userId="8afea143-2072-4321-832c-d695a2a40b89" providerId="ADAL" clId="{0EBE6857-2922-46C8-AE41-221F86E34AE0}"/>
    <pc:docChg chg="custSel modSld">
      <pc:chgData name="Jacintha Westerink" userId="8afea143-2072-4321-832c-d695a2a40b89" providerId="ADAL" clId="{0EBE6857-2922-46C8-AE41-221F86E34AE0}" dt="2021-09-11T22:21:42.498" v="5" actId="478"/>
      <pc:docMkLst>
        <pc:docMk/>
      </pc:docMkLst>
      <pc:sldChg chg="addSp delSp modSp mod">
        <pc:chgData name="Jacintha Westerink" userId="8afea143-2072-4321-832c-d695a2a40b89" providerId="ADAL" clId="{0EBE6857-2922-46C8-AE41-221F86E34AE0}" dt="2021-09-11T22:21:42.498" v="5" actId="478"/>
        <pc:sldMkLst>
          <pc:docMk/>
          <pc:sldMk cId="1395647089" sldId="258"/>
        </pc:sldMkLst>
        <pc:spChg chg="mod">
          <ac:chgData name="Jacintha Westerink" userId="8afea143-2072-4321-832c-d695a2a40b89" providerId="ADAL" clId="{0EBE6857-2922-46C8-AE41-221F86E34AE0}" dt="2021-09-11T22:21:27.311" v="3" actId="20577"/>
          <ac:spMkLst>
            <pc:docMk/>
            <pc:sldMk cId="1395647089" sldId="258"/>
            <ac:spMk id="2" creationId="{00000000-0000-0000-0000-000000000000}"/>
          </ac:spMkLst>
        </pc:spChg>
        <pc:spChg chg="del">
          <ac:chgData name="Jacintha Westerink" userId="8afea143-2072-4321-832c-d695a2a40b89" providerId="ADAL" clId="{0EBE6857-2922-46C8-AE41-221F86E34AE0}" dt="2021-09-11T22:21:32.886" v="4" actId="478"/>
          <ac:spMkLst>
            <pc:docMk/>
            <pc:sldMk cId="1395647089" sldId="258"/>
            <ac:spMk id="3" creationId="{00000000-0000-0000-0000-000000000000}"/>
          </ac:spMkLst>
        </pc:spChg>
        <pc:spChg chg="add del mod">
          <ac:chgData name="Jacintha Westerink" userId="8afea143-2072-4321-832c-d695a2a40b89" providerId="ADAL" clId="{0EBE6857-2922-46C8-AE41-221F86E34AE0}" dt="2021-09-11T22:21:42.498" v="5" actId="478"/>
          <ac:spMkLst>
            <pc:docMk/>
            <pc:sldMk cId="1395647089" sldId="258"/>
            <ac:spMk id="5" creationId="{FFCD58DB-2BE7-4FCD-9BC3-07F4A24E1AFE}"/>
          </ac:spMkLst>
        </pc:spChg>
      </pc:sldChg>
      <pc:sldChg chg="modSp mod">
        <pc:chgData name="Jacintha Westerink" userId="8afea143-2072-4321-832c-d695a2a40b89" providerId="ADAL" clId="{0EBE6857-2922-46C8-AE41-221F86E34AE0}" dt="2021-09-11T21:16:00.640" v="1" actId="313"/>
        <pc:sldMkLst>
          <pc:docMk/>
          <pc:sldMk cId="3479790388" sldId="262"/>
        </pc:sldMkLst>
        <pc:spChg chg="mod">
          <ac:chgData name="Jacintha Westerink" userId="8afea143-2072-4321-832c-d695a2a40b89" providerId="ADAL" clId="{0EBE6857-2922-46C8-AE41-221F86E34AE0}" dt="2021-09-11T21:16:00.640" v="1" actId="313"/>
          <ac:spMkLst>
            <pc:docMk/>
            <pc:sldMk cId="3479790388" sldId="262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7F43-F540-491B-8B7F-615282C7C735}" type="datetimeFigureOut">
              <a:rPr lang="nl-NL" smtClean="0"/>
              <a:t>11-9-2021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B3339-0777-4FEB-8B7E-E5D8F7C359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118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7F43-F540-491B-8B7F-615282C7C735}" type="datetimeFigureOut">
              <a:rPr lang="nl-NL" smtClean="0"/>
              <a:t>11-9-2021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B3339-0777-4FEB-8B7E-E5D8F7C359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234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7F43-F540-491B-8B7F-615282C7C735}" type="datetimeFigureOut">
              <a:rPr lang="nl-NL" smtClean="0"/>
              <a:t>11-9-2021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B3339-0777-4FEB-8B7E-E5D8F7C359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5113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7F43-F540-491B-8B7F-615282C7C735}" type="datetimeFigureOut">
              <a:rPr lang="nl-NL" smtClean="0"/>
              <a:t>11-9-2021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B3339-0777-4FEB-8B7E-E5D8F7C359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2691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7F43-F540-491B-8B7F-615282C7C735}" type="datetimeFigureOut">
              <a:rPr lang="nl-NL" smtClean="0"/>
              <a:t>11-9-2021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B3339-0777-4FEB-8B7E-E5D8F7C359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550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7F43-F540-491B-8B7F-615282C7C735}" type="datetimeFigureOut">
              <a:rPr lang="nl-NL" smtClean="0"/>
              <a:t>11-9-2021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B3339-0777-4FEB-8B7E-E5D8F7C359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5581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7F43-F540-491B-8B7F-615282C7C735}" type="datetimeFigureOut">
              <a:rPr lang="nl-NL" smtClean="0"/>
              <a:t>11-9-2021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B3339-0777-4FEB-8B7E-E5D8F7C359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1108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7F43-F540-491B-8B7F-615282C7C735}" type="datetimeFigureOut">
              <a:rPr lang="nl-NL" smtClean="0"/>
              <a:t>11-9-2021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B3339-0777-4FEB-8B7E-E5D8F7C359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3961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7F43-F540-491B-8B7F-615282C7C735}" type="datetimeFigureOut">
              <a:rPr lang="nl-NL" smtClean="0"/>
              <a:t>11-9-2021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B3339-0777-4FEB-8B7E-E5D8F7C359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4618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7F43-F540-491B-8B7F-615282C7C735}" type="datetimeFigureOut">
              <a:rPr lang="nl-NL" smtClean="0"/>
              <a:t>11-9-2021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B3339-0777-4FEB-8B7E-E5D8F7C359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4429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7F43-F540-491B-8B7F-615282C7C735}" type="datetimeFigureOut">
              <a:rPr lang="nl-NL" smtClean="0"/>
              <a:t>11-9-2021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B3339-0777-4FEB-8B7E-E5D8F7C359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63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7F43-F540-491B-8B7F-615282C7C735}" type="datetimeFigureOut">
              <a:rPr lang="nl-NL" smtClean="0"/>
              <a:t>11-9-2021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B3339-0777-4FEB-8B7E-E5D8F7C3590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364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16966" y="213985"/>
            <a:ext cx="9144000" cy="999676"/>
          </a:xfrm>
        </p:spPr>
        <p:txBody>
          <a:bodyPr/>
          <a:lstStyle/>
          <a:p>
            <a:r>
              <a:rPr lang="nl-NL" dirty="0"/>
              <a:t>Nomenclatuur </a:t>
            </a:r>
          </a:p>
        </p:txBody>
      </p:sp>
      <p:pic>
        <p:nvPicPr>
          <p:cNvPr id="1026" name="Picture 2" descr="Afbeeldingsresultaat voor carolus linnae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847" y="1515015"/>
            <a:ext cx="12223073" cy="4330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5647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14068" y="63200"/>
            <a:ext cx="7418717" cy="1291147"/>
          </a:xfrm>
        </p:spPr>
        <p:txBody>
          <a:bodyPr/>
          <a:lstStyle/>
          <a:p>
            <a:r>
              <a:rPr lang="nl-NL" b="1" u="sng" dirty="0"/>
              <a:t>Nomenclatuur</a:t>
            </a:r>
            <a:r>
              <a:rPr lang="nl-NL" dirty="0"/>
              <a:t>  =  naamgeving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>
          <a:xfrm>
            <a:off x="3315418" y="1354347"/>
            <a:ext cx="8876582" cy="5382883"/>
          </a:xfrm>
        </p:spPr>
        <p:txBody>
          <a:bodyPr>
            <a:normAutofit/>
          </a:bodyPr>
          <a:lstStyle/>
          <a:p>
            <a:r>
              <a:rPr lang="nl-NL" dirty="0"/>
              <a:t>Als er vroeger planten ontdekt werden kregen deze geen naam maar een omschrijving. Dit heet </a:t>
            </a:r>
            <a:r>
              <a:rPr lang="nl-NL" b="1" u="sng" dirty="0"/>
              <a:t>frasen</a:t>
            </a:r>
            <a:r>
              <a:rPr lang="nl-NL" dirty="0"/>
              <a:t>. 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sz="2000" dirty="0">
                <a:sym typeface="Wingdings" panose="05000000000000000000" pitchFamily="2" charset="2"/>
              </a:rPr>
              <a:t> gevolg: steeds planten, steeds meer ingewikkelde omschrijvingen.</a:t>
            </a:r>
            <a:endParaRPr lang="nl-NL" sz="2000" dirty="0"/>
          </a:p>
          <a:p>
            <a:endParaRPr lang="nl-NL" dirty="0"/>
          </a:p>
          <a:p>
            <a:r>
              <a:rPr lang="nl-NL" dirty="0"/>
              <a:t>Zweedse geleerde </a:t>
            </a:r>
            <a:r>
              <a:rPr lang="nl-NL" b="1" u="sng" dirty="0"/>
              <a:t>Carolus Linnaeus </a:t>
            </a:r>
            <a:r>
              <a:rPr lang="nl-NL" dirty="0"/>
              <a:t>zorgde voor orde: </a:t>
            </a:r>
          </a:p>
          <a:p>
            <a:pPr marL="0" indent="0">
              <a:buNone/>
            </a:pPr>
            <a:endParaRPr lang="nl-NL" sz="800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Nieuw systeem: </a:t>
            </a:r>
            <a:r>
              <a:rPr lang="nl-NL" b="1" u="sng" dirty="0"/>
              <a:t>Binaire nomenclatuur  </a:t>
            </a:r>
            <a:r>
              <a:rPr lang="nl-NL" sz="2000" dirty="0"/>
              <a:t>(2-delige naamgeving)</a:t>
            </a:r>
          </a:p>
          <a:p>
            <a:pPr marL="0" indent="0">
              <a:buNone/>
            </a:pPr>
            <a:r>
              <a:rPr lang="nl-NL" dirty="0"/>
              <a:t>   Elke plant kreeg een Latijnse naam die uit 2 delen bestaat.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Frasen werden afgeschaft </a:t>
            </a: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</a:t>
            </a:r>
            <a:r>
              <a:rPr lang="nl-NL" b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1753</a:t>
            </a: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NL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Boek met regels voor de naamgeving: Species </a:t>
            </a:r>
            <a:r>
              <a:rPr lang="nl-NL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Plantarum</a:t>
            </a:r>
            <a:endParaRPr lang="nl-NL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050" name="Picture 2" descr="Afbeeldingsresultaat voor carolus linnae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1" y="2805345"/>
            <a:ext cx="3060413" cy="405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896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69682" y="423029"/>
            <a:ext cx="7937722" cy="6279611"/>
          </a:xfrm>
        </p:spPr>
        <p:txBody>
          <a:bodyPr>
            <a:normAutofit/>
          </a:bodyPr>
          <a:lstStyle/>
          <a:p>
            <a:r>
              <a:rPr lang="nl-NL" b="1" u="sng" dirty="0"/>
              <a:t>Latijnse naam = Wetenschappelijke naam: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b="1" u="sng" dirty="0"/>
              <a:t>Geslachtsnaam</a:t>
            </a:r>
            <a:r>
              <a:rPr lang="nl-NL" dirty="0"/>
              <a:t>	</a:t>
            </a:r>
            <a:r>
              <a:rPr lang="nl-NL" b="1" u="sng" dirty="0"/>
              <a:t>soortaanduiding</a:t>
            </a:r>
            <a:r>
              <a:rPr lang="nl-NL" dirty="0"/>
              <a:t>	    </a:t>
            </a:r>
            <a:r>
              <a:rPr lang="nl-NL" b="1" u="sng" dirty="0"/>
              <a:t>‘</a:t>
            </a:r>
            <a:r>
              <a:rPr lang="nl-NL" b="1" u="sng" dirty="0" err="1"/>
              <a:t>Rasnaam</a:t>
            </a:r>
            <a:r>
              <a:rPr lang="nl-NL" b="1" u="sng" dirty="0"/>
              <a:t>’</a:t>
            </a:r>
            <a:endParaRPr lang="nl-NL" dirty="0"/>
          </a:p>
          <a:p>
            <a:pPr marL="0" indent="0">
              <a:buNone/>
            </a:pPr>
            <a:r>
              <a:rPr lang="nl-NL" dirty="0" err="1"/>
              <a:t>Achillea</a:t>
            </a:r>
            <a:r>
              <a:rPr lang="nl-NL" dirty="0"/>
              <a:t> 		</a:t>
            </a:r>
            <a:r>
              <a:rPr lang="nl-NL" dirty="0" err="1"/>
              <a:t>filipendulina</a:t>
            </a:r>
            <a:endParaRPr lang="nl-NL" dirty="0"/>
          </a:p>
          <a:p>
            <a:pPr marL="0" indent="0">
              <a:buNone/>
            </a:pPr>
            <a:r>
              <a:rPr lang="nl-NL" dirty="0" err="1"/>
              <a:t>Allium</a:t>
            </a:r>
            <a:r>
              <a:rPr lang="nl-NL" dirty="0"/>
              <a:t> 		</a:t>
            </a:r>
            <a:r>
              <a:rPr lang="nl-NL" dirty="0" err="1"/>
              <a:t>sphaerocephalon</a:t>
            </a:r>
            <a:endParaRPr lang="nl-NL" dirty="0"/>
          </a:p>
          <a:p>
            <a:pPr marL="0" indent="0">
              <a:buNone/>
            </a:pPr>
            <a:endParaRPr lang="nl-NL" sz="800" dirty="0"/>
          </a:p>
          <a:p>
            <a:pPr marL="0" indent="0">
              <a:buNone/>
            </a:pPr>
            <a:r>
              <a:rPr lang="nl-NL" dirty="0" err="1"/>
              <a:t>Araucaria</a:t>
            </a:r>
            <a:r>
              <a:rPr lang="nl-NL" dirty="0"/>
              <a:t> 		</a:t>
            </a:r>
            <a:r>
              <a:rPr lang="nl-NL" dirty="0" err="1"/>
              <a:t>heterophylla</a:t>
            </a:r>
            <a:r>
              <a:rPr lang="nl-NL" dirty="0"/>
              <a:t>		    ‘</a:t>
            </a:r>
            <a:r>
              <a:rPr lang="nl-NL" dirty="0" err="1"/>
              <a:t>Gracilis</a:t>
            </a:r>
            <a:r>
              <a:rPr lang="nl-NL" dirty="0"/>
              <a:t>’</a:t>
            </a:r>
          </a:p>
          <a:p>
            <a:pPr marL="0" indent="0">
              <a:buNone/>
            </a:pPr>
            <a:endParaRPr lang="nl-NL" sz="800" dirty="0"/>
          </a:p>
          <a:p>
            <a:pPr marL="0" indent="0">
              <a:buNone/>
            </a:pPr>
            <a:r>
              <a:rPr lang="nl-NL" dirty="0"/>
              <a:t>Anthurium 		(</a:t>
            </a:r>
            <a:r>
              <a:rPr lang="nl-NL" dirty="0" err="1"/>
              <a:t>Scherzerianum</a:t>
            </a:r>
            <a:r>
              <a:rPr lang="nl-NL" dirty="0"/>
              <a:t> Groep)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sz="800" dirty="0"/>
          </a:p>
          <a:p>
            <a:pPr marL="0" indent="0">
              <a:buNone/>
            </a:pPr>
            <a:r>
              <a:rPr lang="nl-NL" dirty="0"/>
              <a:t>Geslachtsnaam + soortaanduiding = </a:t>
            </a:r>
            <a:r>
              <a:rPr lang="nl-NL" b="1" u="sng" dirty="0"/>
              <a:t>soortnaam</a:t>
            </a:r>
          </a:p>
        </p:txBody>
      </p:sp>
      <p:sp>
        <p:nvSpPr>
          <p:cNvPr id="4" name="AutoShape 2" descr="Afbeeldingsresultaat voor allium sphaerocephal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4103" y="1985277"/>
            <a:ext cx="1547897" cy="1932946"/>
          </a:xfrm>
          <a:prstGeom prst="rect">
            <a:avLst/>
          </a:prstGeom>
        </p:spPr>
      </p:pic>
      <p:pic>
        <p:nvPicPr>
          <p:cNvPr id="3076" name="Picture 4" descr="Afbeeldingsresultaat voor achillea filipendulin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605" y="452762"/>
            <a:ext cx="1837127" cy="175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fbeeldingsresultaat voor araucaria heterophy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166" y="3144329"/>
            <a:ext cx="2307566" cy="2307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fbeeldingsresultaat voor anthurium scherzerian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709" y="4809708"/>
            <a:ext cx="2019291" cy="199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498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474452"/>
            <a:ext cx="10515600" cy="6150185"/>
          </a:xfrm>
        </p:spPr>
        <p:txBody>
          <a:bodyPr>
            <a:normAutofit lnSpcReduction="10000"/>
          </a:bodyPr>
          <a:lstStyle/>
          <a:p>
            <a:r>
              <a:rPr lang="nl-NL" b="1" u="sng" dirty="0"/>
              <a:t>Plantenrijk</a:t>
            </a:r>
            <a:r>
              <a:rPr lang="nl-NL" dirty="0"/>
              <a:t> ingedeeld in systeem van groot naar klein: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Klassen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Orden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Families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Geslachten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Soorten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Ondersoorten </a:t>
            </a:r>
            <a:r>
              <a:rPr lang="nl-NL" sz="2000" dirty="0"/>
              <a:t>(subspecies = </a:t>
            </a:r>
            <a:r>
              <a:rPr lang="nl-NL" sz="2000" dirty="0" err="1"/>
              <a:t>subsp</a:t>
            </a:r>
            <a:r>
              <a:rPr lang="nl-NL" sz="2000" dirty="0"/>
              <a:t>.)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Variëteiten </a:t>
            </a:r>
            <a:r>
              <a:rPr lang="nl-NL" sz="2000" dirty="0"/>
              <a:t>(in de natuur ontstaan)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/>
              <a:t>Rassen </a:t>
            </a:r>
            <a:r>
              <a:rPr lang="nl-NL" sz="2000" dirty="0"/>
              <a:t>(= </a:t>
            </a:r>
            <a:r>
              <a:rPr lang="nl-NL" sz="2000" dirty="0" err="1"/>
              <a:t>rasnaam</a:t>
            </a:r>
            <a:r>
              <a:rPr lang="nl-NL" sz="2000" dirty="0"/>
              <a:t> = cultivar (cv.) = door mensen gekweekt)</a:t>
            </a:r>
          </a:p>
          <a:p>
            <a:pPr marL="0" indent="0">
              <a:buNone/>
            </a:pPr>
            <a:r>
              <a:rPr lang="nl-NL" sz="2000" dirty="0"/>
              <a:t>	</a:t>
            </a:r>
          </a:p>
          <a:p>
            <a:pPr marL="0" indent="0">
              <a:buNone/>
            </a:pPr>
            <a:r>
              <a:rPr lang="nl-NL" sz="2000" dirty="0"/>
              <a:t>(Groep) = groep planten die iets afwijken van de cv. die dan als (groep) </a:t>
            </a:r>
          </a:p>
          <a:p>
            <a:pPr marL="0" indent="0">
              <a:buNone/>
            </a:pPr>
            <a:r>
              <a:rPr lang="nl-NL" sz="2000" dirty="0"/>
              <a:t>samengevoegd worden. Verder geen rangen.</a:t>
            </a:r>
          </a:p>
          <a:p>
            <a:pPr marL="0" indent="0">
              <a:buNone/>
            </a:pPr>
            <a:r>
              <a:rPr lang="nl-NL" sz="2000" dirty="0"/>
              <a:t>Chrysanthemum (</a:t>
            </a:r>
            <a:r>
              <a:rPr lang="nl-NL" sz="2000" dirty="0" err="1"/>
              <a:t>Indicum</a:t>
            </a:r>
            <a:r>
              <a:rPr lang="nl-NL" sz="2000" dirty="0"/>
              <a:t> Groep)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3075" y="0"/>
            <a:ext cx="2828925" cy="4933950"/>
          </a:xfrm>
          <a:prstGeom prst="rect">
            <a:avLst/>
          </a:prstGeom>
        </p:spPr>
      </p:pic>
      <p:sp>
        <p:nvSpPr>
          <p:cNvPr id="5" name="Ondertitel 2">
            <a:extLst>
              <a:ext uri="{FF2B5EF4-FFF2-40B4-BE49-F238E27FC236}">
                <a16:creationId xmlns:a16="http://schemas.microsoft.com/office/drawing/2014/main" id="{0287A864-B761-4704-8706-B7F7640318E8}"/>
              </a:ext>
            </a:extLst>
          </p:cNvPr>
          <p:cNvSpPr txBox="1">
            <a:spLocks/>
          </p:cNvSpPr>
          <p:nvPr/>
        </p:nvSpPr>
        <p:spPr>
          <a:xfrm>
            <a:off x="11540970" y="6146830"/>
            <a:ext cx="571255" cy="711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2964798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98500" y="1144465"/>
            <a:ext cx="10515600" cy="5564488"/>
          </a:xfrm>
        </p:spPr>
        <p:txBody>
          <a:bodyPr/>
          <a:lstStyle/>
          <a:p>
            <a:r>
              <a:rPr lang="nl-NL" b="1" u="sng" dirty="0"/>
              <a:t>Voordelen wetenschappelijke naam:</a:t>
            </a:r>
          </a:p>
          <a:p>
            <a:pPr marL="457200" lvl="1" indent="0">
              <a:buNone/>
            </a:pPr>
            <a:endParaRPr lang="nl-NL" u="sng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l-NL" u="sng" dirty="0"/>
              <a:t>Uniek:</a:t>
            </a:r>
            <a:r>
              <a:rPr lang="nl-NL" dirty="0"/>
              <a:t> Elke plant heeft zijn eigen naam.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nl-NL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l-NL" u="sng" dirty="0"/>
              <a:t>Duidelijk</a:t>
            </a:r>
            <a:r>
              <a:rPr lang="nl-NL" dirty="0"/>
              <a:t>: Elke plant heeft over de hele wereld dezelfde naam. 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nl-NL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l-NL" u="sng" dirty="0"/>
              <a:t>Verwantschap</a:t>
            </a:r>
            <a:r>
              <a:rPr lang="nl-NL" dirty="0"/>
              <a:t>: </a:t>
            </a:r>
          </a:p>
          <a:p>
            <a:pPr marL="457200" lvl="1" indent="0">
              <a:buNone/>
            </a:pPr>
            <a:r>
              <a:rPr lang="nl-NL" dirty="0"/>
              <a:t>   Uit de naam kan verwantschap blijken (Ficus </a:t>
            </a:r>
            <a:r>
              <a:rPr lang="nl-NL" dirty="0" err="1"/>
              <a:t>elastica</a:t>
            </a:r>
            <a:r>
              <a:rPr lang="nl-NL" dirty="0"/>
              <a:t>, Ficus </a:t>
            </a:r>
            <a:r>
              <a:rPr lang="nl-NL" dirty="0" err="1"/>
              <a:t>benjamina</a:t>
            </a:r>
            <a:r>
              <a:rPr lang="nl-NL" dirty="0"/>
              <a:t>)</a:t>
            </a:r>
          </a:p>
          <a:p>
            <a:pPr marL="457200" lvl="1" indent="0">
              <a:buNone/>
            </a:pPr>
            <a:r>
              <a:rPr lang="nl-NL" dirty="0"/>
              <a:t>   Volksnamen hebben dit niet (stokroos, kerstroos, klaproos, Gelderse roos)</a:t>
            </a:r>
          </a:p>
          <a:p>
            <a:pPr marL="457200" lvl="1" indent="0">
              <a:buNone/>
            </a:pPr>
            <a:endParaRPr lang="nl-NL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l-NL" u="sng" dirty="0"/>
              <a:t>Dode taal</a:t>
            </a:r>
            <a:r>
              <a:rPr lang="nl-NL" dirty="0"/>
              <a:t>: Latijn is een dode taal, verandert niet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nl-NL" dirty="0"/>
          </a:p>
          <a:p>
            <a:endParaRPr lang="nl-NL" b="1" u="sng" dirty="0"/>
          </a:p>
          <a:p>
            <a:endParaRPr lang="nl-NL" b="1" u="sng" dirty="0"/>
          </a:p>
          <a:p>
            <a:pPr marL="0" indent="0">
              <a:buNone/>
            </a:pPr>
            <a:endParaRPr lang="nl-NL" sz="1600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39508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60894" y="310550"/>
            <a:ext cx="10515600" cy="6280030"/>
          </a:xfrm>
        </p:spPr>
        <p:txBody>
          <a:bodyPr/>
          <a:lstStyle/>
          <a:p>
            <a:r>
              <a:rPr lang="nl-NL" b="1" u="sng" dirty="0"/>
              <a:t>Betekenissen</a:t>
            </a:r>
            <a:r>
              <a:rPr lang="nl-NL" dirty="0"/>
              <a:t>:</a:t>
            </a:r>
          </a:p>
          <a:p>
            <a:pPr marL="0" indent="0">
              <a:buNone/>
            </a:pPr>
            <a:r>
              <a:rPr lang="nl-NL" dirty="0"/>
              <a:t>Een groot aantal wetenschappelijke namen zegt iets over het uiterlijk van de plant. </a:t>
            </a:r>
          </a:p>
          <a:p>
            <a:pPr marL="0" indent="0">
              <a:buNone/>
            </a:pPr>
            <a:r>
              <a:rPr lang="nl-NL" dirty="0"/>
              <a:t>Het kan je helpen bij het herkennen / onthouden van de namen.</a:t>
            </a:r>
          </a:p>
          <a:p>
            <a:pPr marL="0" indent="0">
              <a:buNone/>
            </a:pPr>
            <a:endParaRPr lang="nl-NL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err="1"/>
              <a:t>caudatus</a:t>
            </a:r>
            <a:r>
              <a:rPr lang="nl-NL" dirty="0"/>
              <a:t> = gestaard 	</a:t>
            </a:r>
            <a:r>
              <a:rPr lang="nl-NL" i="1" dirty="0" err="1"/>
              <a:t>Amaranthus</a:t>
            </a:r>
            <a:r>
              <a:rPr lang="nl-NL" i="1" dirty="0"/>
              <a:t> </a:t>
            </a:r>
            <a:r>
              <a:rPr lang="nl-NL" i="1" dirty="0" err="1">
                <a:solidFill>
                  <a:srgbClr val="FF0000"/>
                </a:solidFill>
              </a:rPr>
              <a:t>caudatus</a:t>
            </a:r>
            <a:endParaRPr lang="nl-NL" i="1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nl-NL" i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err="1"/>
              <a:t>fasciatus</a:t>
            </a:r>
            <a:r>
              <a:rPr lang="nl-NL" dirty="0"/>
              <a:t> = van banden voorzien 	</a:t>
            </a:r>
            <a:r>
              <a:rPr lang="nl-NL" i="1" dirty="0" err="1"/>
              <a:t>Aechmea</a:t>
            </a:r>
            <a:r>
              <a:rPr lang="nl-NL" i="1" dirty="0"/>
              <a:t> </a:t>
            </a:r>
            <a:r>
              <a:rPr lang="nl-NL" i="1" dirty="0" err="1">
                <a:solidFill>
                  <a:srgbClr val="FF0000"/>
                </a:solidFill>
              </a:rPr>
              <a:t>fasciata</a:t>
            </a:r>
            <a:endParaRPr lang="nl-NL" i="1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nl-NL" i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variegatus = bont	</a:t>
            </a:r>
            <a:r>
              <a:rPr lang="nl-NL" i="1" dirty="0"/>
              <a:t>Ananas </a:t>
            </a:r>
            <a:r>
              <a:rPr lang="nl-NL" i="1" dirty="0" err="1"/>
              <a:t>comosus</a:t>
            </a:r>
            <a:r>
              <a:rPr lang="nl-NL" i="1" dirty="0"/>
              <a:t> ‘</a:t>
            </a:r>
            <a:r>
              <a:rPr lang="nl-NL" i="1" dirty="0">
                <a:solidFill>
                  <a:srgbClr val="FF0000"/>
                </a:solidFill>
              </a:rPr>
              <a:t>Variegatus</a:t>
            </a:r>
            <a:r>
              <a:rPr lang="nl-NL" i="1" dirty="0"/>
              <a:t>’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nl-NL" i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err="1"/>
              <a:t>hispidus</a:t>
            </a:r>
            <a:r>
              <a:rPr lang="nl-NL" dirty="0"/>
              <a:t> = borstelharig		</a:t>
            </a:r>
            <a:r>
              <a:rPr lang="nl-NL" i="1" dirty="0" err="1"/>
              <a:t>Acalypha</a:t>
            </a:r>
            <a:r>
              <a:rPr lang="nl-NL" i="1" dirty="0"/>
              <a:t> </a:t>
            </a:r>
            <a:r>
              <a:rPr lang="nl-NL" i="1" dirty="0" err="1">
                <a:solidFill>
                  <a:srgbClr val="FF0000"/>
                </a:solidFill>
              </a:rPr>
              <a:t>hispida</a:t>
            </a:r>
            <a:endParaRPr lang="nl-NL" i="1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nl-NL" i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err="1"/>
              <a:t>fruticosus</a:t>
            </a:r>
            <a:r>
              <a:rPr lang="nl-NL" dirty="0"/>
              <a:t> = heesterachtig	</a:t>
            </a:r>
            <a:r>
              <a:rPr lang="nl-NL" i="1" dirty="0" err="1"/>
              <a:t>Argyranthemum</a:t>
            </a:r>
            <a:r>
              <a:rPr lang="nl-NL" i="1" dirty="0"/>
              <a:t> </a:t>
            </a:r>
            <a:r>
              <a:rPr lang="nl-NL" i="1" dirty="0" err="1">
                <a:solidFill>
                  <a:srgbClr val="FF0000"/>
                </a:solidFill>
              </a:rPr>
              <a:t>frutescens</a:t>
            </a:r>
            <a:endParaRPr lang="nl-NL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098" name="Picture 2" descr="Afbeeldingsresultaat voor amaranthus caudat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112" y="1751161"/>
            <a:ext cx="1881711" cy="188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at voor aechmea fasci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0258"/>
            <a:ext cx="1664777" cy="223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Afbeeldingsresultaat voor ananas comosu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795" y="3632872"/>
            <a:ext cx="1552456" cy="2069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Afbeeldingsresultaat voor acalypha hispi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2318"/>
            <a:ext cx="1776772" cy="189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Afbeeldingsresultaat voor argyranthemum frutesce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755" y="4615133"/>
            <a:ext cx="1495245" cy="2242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ndertitel 2">
            <a:extLst>
              <a:ext uri="{FF2B5EF4-FFF2-40B4-BE49-F238E27FC236}">
                <a16:creationId xmlns:a16="http://schemas.microsoft.com/office/drawing/2014/main" id="{55BBACCD-32B1-4ED3-82C1-CBAB2CE9B2A0}"/>
              </a:ext>
            </a:extLst>
          </p:cNvPr>
          <p:cNvSpPr txBox="1">
            <a:spLocks/>
          </p:cNvSpPr>
          <p:nvPr/>
        </p:nvSpPr>
        <p:spPr>
          <a:xfrm>
            <a:off x="10053610" y="6323293"/>
            <a:ext cx="571255" cy="711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387076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u="sng" dirty="0"/>
              <a:t>Uitspraak: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nl-NL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Er zijn vaste regels voor de uitspraak van de Latijnse namen </a:t>
            </a:r>
            <a:r>
              <a:rPr lang="nl-NL" sz="2000" dirty="0">
                <a:sym typeface="Wingdings" panose="05000000000000000000" pitchFamily="2" charset="2"/>
              </a:rPr>
              <a:t> overal ter wereld dezelfde naam. </a:t>
            </a:r>
            <a:endParaRPr lang="nl-NL" sz="2000" dirty="0"/>
          </a:p>
          <a:p>
            <a:pPr marL="457200" lvl="1" indent="0">
              <a:buNone/>
            </a:pPr>
            <a:endParaRPr lang="nl-NL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Veel oefenen </a:t>
            </a:r>
            <a:r>
              <a:rPr lang="nl-NL" sz="2000" dirty="0"/>
              <a:t>(eventueel als hulpmiddel fonetisch opschrijven)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nl-NL" dirty="0"/>
          </a:p>
          <a:p>
            <a:pPr>
              <a:buFont typeface="Wingdings" panose="05000000000000000000" pitchFamily="2" charset="2"/>
              <a:buChar char="§"/>
            </a:pPr>
            <a:endParaRPr lang="nl-NL" dirty="0"/>
          </a:p>
        </p:txBody>
      </p:sp>
      <p:sp>
        <p:nvSpPr>
          <p:cNvPr id="4" name="Ondertitel 2">
            <a:extLst>
              <a:ext uri="{FF2B5EF4-FFF2-40B4-BE49-F238E27FC236}">
                <a16:creationId xmlns:a16="http://schemas.microsoft.com/office/drawing/2014/main" id="{08CAC708-67FC-4BAA-9EFF-7A4F219D23E4}"/>
              </a:ext>
            </a:extLst>
          </p:cNvPr>
          <p:cNvSpPr txBox="1">
            <a:spLocks/>
          </p:cNvSpPr>
          <p:nvPr/>
        </p:nvSpPr>
        <p:spPr>
          <a:xfrm>
            <a:off x="11540970" y="6146830"/>
            <a:ext cx="571255" cy="711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47979038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359</Words>
  <Application>Microsoft Office PowerPoint</Application>
  <PresentationFormat>Breedbeeld</PresentationFormat>
  <Paragraphs>74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Kantoorthema</vt:lpstr>
      <vt:lpstr>Nomenclatuur </vt:lpstr>
      <vt:lpstr>Nomenclatuur  =  naamgeving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Nomenclatuur  =  naamgeving</dc:title>
  <dc:creator>Jacintha Westerink</dc:creator>
  <cp:lastModifiedBy>Jacintha Westerink</cp:lastModifiedBy>
  <cp:revision>16</cp:revision>
  <dcterms:created xsi:type="dcterms:W3CDTF">2016-09-11T18:00:09Z</dcterms:created>
  <dcterms:modified xsi:type="dcterms:W3CDTF">2021-09-11T22:21:52Z</dcterms:modified>
</cp:coreProperties>
</file>